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466" r:id="rId2"/>
    <p:sldId id="605" r:id="rId3"/>
    <p:sldId id="476" r:id="rId4"/>
    <p:sldId id="598" r:id="rId5"/>
    <p:sldId id="603" r:id="rId6"/>
    <p:sldId id="599" r:id="rId7"/>
    <p:sldId id="602" r:id="rId8"/>
    <p:sldId id="477" r:id="rId9"/>
    <p:sldId id="597" r:id="rId10"/>
    <p:sldId id="492" r:id="rId11"/>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60">
          <p15:clr>
            <a:srgbClr val="A4A3A4"/>
          </p15:clr>
        </p15:guide>
        <p15:guide id="2" pos="522">
          <p15:clr>
            <a:srgbClr val="A4A3A4"/>
          </p15:clr>
        </p15:guide>
        <p15:guide id="3" pos="5247">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3B9"/>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8EBAA8-377C-CBDB-3470-CF7F64E74B12}" v="185" dt="2026-09-08T19:29:31.5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1600" y="36"/>
      </p:cViewPr>
      <p:guideLst>
        <p:guide orient="horz" pos="3960"/>
        <p:guide pos="522"/>
        <p:guide pos="5247"/>
      </p:guideLst>
    </p:cSldViewPr>
  </p:slideViewPr>
  <p:notesTextViewPr>
    <p:cViewPr>
      <p:scale>
        <a:sx n="1" d="1"/>
        <a:sy n="1" d="1"/>
      </p:scale>
      <p:origin x="0" y="0"/>
    </p:cViewPr>
  </p:notesTextViewPr>
  <p:notesViewPr>
    <p:cSldViewPr snapToGrid="0">
      <p:cViewPr>
        <p:scale>
          <a:sx n="1" d="2"/>
          <a:sy n="1" d="2"/>
        </p:scale>
        <p:origin x="0" y="0"/>
      </p:cViewPr>
      <p:guideLst>
        <p:guide orient="horz" pos="3224"/>
        <p:guide pos="223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1241"/>
          </a:xfrm>
          <a:prstGeom prst="rect">
            <a:avLst/>
          </a:prstGeom>
        </p:spPr>
        <p:txBody>
          <a:bodyPr vert="horz" lIns="94332" tIns="47166" rIns="94332" bIns="47166" rtlCol="0"/>
          <a:lstStyle>
            <a:lvl1pPr algn="l">
              <a:defRPr sz="1200"/>
            </a:lvl1pPr>
          </a:lstStyle>
          <a:p>
            <a:endParaRPr lang="en-IE"/>
          </a:p>
        </p:txBody>
      </p:sp>
      <p:sp>
        <p:nvSpPr>
          <p:cNvPr id="3" name="Date Placeholder 2"/>
          <p:cNvSpPr>
            <a:spLocks noGrp="1"/>
          </p:cNvSpPr>
          <p:nvPr>
            <p:ph type="dt" sz="quarter" idx="1"/>
          </p:nvPr>
        </p:nvSpPr>
        <p:spPr>
          <a:xfrm>
            <a:off x="4023993" y="0"/>
            <a:ext cx="3078427" cy="511241"/>
          </a:xfrm>
          <a:prstGeom prst="rect">
            <a:avLst/>
          </a:prstGeom>
        </p:spPr>
        <p:txBody>
          <a:bodyPr vert="horz" lIns="94332" tIns="47166" rIns="94332" bIns="47166" rtlCol="0"/>
          <a:lstStyle>
            <a:lvl1pPr algn="r">
              <a:defRPr sz="1200"/>
            </a:lvl1pPr>
          </a:lstStyle>
          <a:p>
            <a:fld id="{EB70A295-80D8-4F59-9AA9-B8FB25D5E1E1}" type="datetimeFigureOut">
              <a:rPr lang="en-IE" smtClean="0"/>
              <a:t>09/09/2026</a:t>
            </a:fld>
            <a:endParaRPr lang="en-IE"/>
          </a:p>
        </p:txBody>
      </p:sp>
      <p:sp>
        <p:nvSpPr>
          <p:cNvPr id="4" name="Footer Placeholder 3"/>
          <p:cNvSpPr>
            <a:spLocks noGrp="1"/>
          </p:cNvSpPr>
          <p:nvPr>
            <p:ph type="ftr" sz="quarter" idx="2"/>
          </p:nvPr>
        </p:nvSpPr>
        <p:spPr>
          <a:xfrm>
            <a:off x="1" y="9721739"/>
            <a:ext cx="3078427" cy="511241"/>
          </a:xfrm>
          <a:prstGeom prst="rect">
            <a:avLst/>
          </a:prstGeom>
        </p:spPr>
        <p:txBody>
          <a:bodyPr vert="horz" lIns="94332" tIns="47166" rIns="94332" bIns="47166" rtlCol="0" anchor="b"/>
          <a:lstStyle>
            <a:lvl1pPr algn="l">
              <a:defRPr sz="1200"/>
            </a:lvl1pPr>
          </a:lstStyle>
          <a:p>
            <a:endParaRPr lang="en-IE"/>
          </a:p>
        </p:txBody>
      </p:sp>
      <p:sp>
        <p:nvSpPr>
          <p:cNvPr id="5" name="Slide Number Placeholder 4"/>
          <p:cNvSpPr>
            <a:spLocks noGrp="1"/>
          </p:cNvSpPr>
          <p:nvPr>
            <p:ph type="sldNum" sz="quarter" idx="3"/>
          </p:nvPr>
        </p:nvSpPr>
        <p:spPr>
          <a:xfrm>
            <a:off x="4023993" y="9721739"/>
            <a:ext cx="3078427" cy="511241"/>
          </a:xfrm>
          <a:prstGeom prst="rect">
            <a:avLst/>
          </a:prstGeom>
        </p:spPr>
        <p:txBody>
          <a:bodyPr vert="horz" lIns="94332" tIns="47166" rIns="94332" bIns="47166" rtlCol="0" anchor="b"/>
          <a:lstStyle>
            <a:lvl1pPr algn="r">
              <a:defRPr sz="1200"/>
            </a:lvl1pPr>
          </a:lstStyle>
          <a:p>
            <a:fld id="{7175D0A0-690D-4528-BCEA-437A2C625E91}" type="slidenum">
              <a:rPr lang="en-IE" smtClean="0"/>
              <a:t>‹#›</a:t>
            </a:fld>
            <a:endParaRPr lang="en-IE"/>
          </a:p>
        </p:txBody>
      </p:sp>
    </p:spTree>
    <p:extLst>
      <p:ext uri="{BB962C8B-B14F-4D97-AF65-F5344CB8AC3E}">
        <p14:creationId xmlns:p14="http://schemas.microsoft.com/office/powerpoint/2010/main" val="3613256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92188" y="766763"/>
            <a:ext cx="5119687" cy="3840162"/>
          </a:xfrm>
          <a:prstGeom prst="rect">
            <a:avLst/>
          </a:prstGeom>
          <a:noFill/>
          <a:ln w="12700">
            <a:solidFill>
              <a:prstClr val="black"/>
            </a:solidFill>
          </a:ln>
        </p:spPr>
        <p:txBody>
          <a:bodyPr vert="horz" lIns="94332" tIns="47166" rIns="94332" bIns="47166" rtlCol="0" anchor="ctr"/>
          <a:lstStyle/>
          <a:p>
            <a:endParaRPr lang="en-GB"/>
          </a:p>
        </p:txBody>
      </p:sp>
      <p:sp>
        <p:nvSpPr>
          <p:cNvPr id="5" name="Notes Placeholder 4"/>
          <p:cNvSpPr>
            <a:spLocks noGrp="1"/>
          </p:cNvSpPr>
          <p:nvPr>
            <p:ph type="body" sz="quarter" idx="3"/>
          </p:nvPr>
        </p:nvSpPr>
        <p:spPr>
          <a:xfrm>
            <a:off x="1023419" y="4861442"/>
            <a:ext cx="5084441" cy="4605576"/>
          </a:xfrm>
          <a:prstGeom prst="rect">
            <a:avLst/>
          </a:prstGeom>
        </p:spPr>
        <p:txBody>
          <a:bodyPr vert="horz" lIns="94332" tIns="47166" rIns="94332" bIns="471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6238975" y="9722883"/>
            <a:ext cx="865088" cy="511730"/>
          </a:xfrm>
          <a:prstGeom prst="rect">
            <a:avLst/>
          </a:prstGeom>
        </p:spPr>
        <p:txBody>
          <a:bodyPr vert="horz" lIns="94332" tIns="47166" rIns="94332" bIns="47166"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4</a:t>
            </a:fld>
            <a:endParaRPr lang="en-GB"/>
          </a:p>
        </p:txBody>
      </p:sp>
    </p:spTree>
    <p:extLst>
      <p:ext uri="{BB962C8B-B14F-4D97-AF65-F5344CB8AC3E}">
        <p14:creationId xmlns:p14="http://schemas.microsoft.com/office/powerpoint/2010/main" val="3990087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867">
              <a:defRPr/>
            </a:pPr>
            <a:r>
              <a:rPr lang="en-IE"/>
              <a:t>HK</a:t>
            </a:r>
          </a:p>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10</a:t>
            </a:fld>
            <a:endParaRPr lang="en-GB"/>
          </a:p>
        </p:txBody>
      </p:sp>
    </p:spTree>
    <p:extLst>
      <p:ext uri="{BB962C8B-B14F-4D97-AF65-F5344CB8AC3E}">
        <p14:creationId xmlns:p14="http://schemas.microsoft.com/office/powerpoint/2010/main" val="39709612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3" name="Rectangle 12"/>
          <p:cNvSpPr/>
          <p:nvPr userDrawn="1"/>
        </p:nvSpPr>
        <p:spPr>
          <a:xfrm>
            <a:off x="0" y="0"/>
            <a:ext cx="9144000" cy="30132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828674" y="3819975"/>
            <a:ext cx="7500939" cy="554850"/>
          </a:xfrm>
        </p:spPr>
        <p:txBody>
          <a:bodyPr/>
          <a:lstStyle>
            <a:lvl1pPr algn="l">
              <a:defRPr>
                <a:solidFill>
                  <a:schemeClr val="accent2"/>
                </a:solidFill>
              </a:defRPr>
            </a:lvl1pPr>
          </a:lstStyle>
          <a:p>
            <a:r>
              <a:rPr lang="en-US"/>
              <a:t>Click to edit Master title style</a:t>
            </a:r>
            <a:endParaRPr lang="en-GB"/>
          </a:p>
        </p:txBody>
      </p:sp>
      <p:sp>
        <p:nvSpPr>
          <p:cNvPr id="3" name="Subtitle 2"/>
          <p:cNvSpPr>
            <a:spLocks noGrp="1"/>
          </p:cNvSpPr>
          <p:nvPr>
            <p:ph type="subTitle" idx="1"/>
          </p:nvPr>
        </p:nvSpPr>
        <p:spPr>
          <a:xfrm>
            <a:off x="828675" y="4394175"/>
            <a:ext cx="7500938" cy="361800"/>
          </a:xfrm>
        </p:spPr>
        <p:txBody>
          <a:bodyPr/>
          <a:lstStyle>
            <a:lvl1pPr marL="0" indent="0" algn="l">
              <a:buNone/>
              <a:defRPr sz="1400" b="0">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11" name="Text Placeholder 10"/>
          <p:cNvSpPr>
            <a:spLocks noGrp="1"/>
          </p:cNvSpPr>
          <p:nvPr>
            <p:ph type="body" sz="quarter" idx="10"/>
          </p:nvPr>
        </p:nvSpPr>
        <p:spPr>
          <a:xfrm>
            <a:off x="828675" y="5386500"/>
            <a:ext cx="4679325" cy="979374"/>
          </a:xfrm>
        </p:spPr>
        <p:txBody>
          <a:bodyPr/>
          <a:lstStyle>
            <a:lvl1pPr>
              <a:spcBef>
                <a:spcPts val="0"/>
              </a:spcBef>
              <a:defRPr sz="1400">
                <a:solidFill>
                  <a:schemeClr val="accent2"/>
                </a:solidFill>
              </a:defRPr>
            </a:lvl1pPr>
            <a:lvl2pPr marL="0" indent="0">
              <a:spcBef>
                <a:spcPts val="0"/>
              </a:spcBef>
              <a:buNone/>
              <a:defRPr sz="1400">
                <a:solidFill>
                  <a:schemeClr val="accent2"/>
                </a:solidFill>
              </a:defRPr>
            </a:lvl2pPr>
            <a:lvl3pPr marL="0" indent="0">
              <a:spcBef>
                <a:spcPts val="567"/>
              </a:spcBef>
              <a:buNone/>
              <a:defRPr sz="1400">
                <a:solidFill>
                  <a:schemeClr val="accent2"/>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5" name="Rectangle 14"/>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943100"/>
            <a:ext cx="4204800" cy="4343400"/>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1282368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5835"/>
            <a:ext cx="9144000" cy="485066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1400" b="0">
                <a:solidFill>
                  <a:schemeClr val="accent2"/>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313861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ctrTitle"/>
          </p:nvPr>
        </p:nvSpPr>
        <p:spPr>
          <a:xfrm>
            <a:off x="828674" y="3715200"/>
            <a:ext cx="7500939" cy="554850"/>
          </a:xfrm>
        </p:spPr>
        <p:txBody>
          <a:bodyPr/>
          <a:lstStyle>
            <a:lvl1pPr algn="l">
              <a:defRPr sz="4200">
                <a:solidFill>
                  <a:schemeClr val="accent2"/>
                </a:solidFill>
              </a:defRPr>
            </a:lvl1pPr>
          </a:lstStyle>
          <a:p>
            <a:r>
              <a:rPr lang="en-US"/>
              <a:t>Click to edit Master title style</a:t>
            </a:r>
            <a:endParaRPr lang="en-GB"/>
          </a:p>
        </p:txBody>
      </p:sp>
      <p:sp>
        <p:nvSpPr>
          <p:cNvPr id="7" name="Rectangle 6"/>
          <p:cNvSpPr/>
          <p:nvPr userDrawn="1"/>
        </p:nvSpPr>
        <p:spPr>
          <a:xfrm>
            <a:off x="0" y="0"/>
            <a:ext cx="9144000" cy="3013200"/>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8675" y="687723"/>
            <a:ext cx="4636800" cy="1239265"/>
          </a:xfrm>
          <a:prstGeom prst="rect">
            <a:avLst/>
          </a:prstGeom>
        </p:spPr>
      </p:pic>
      <p:sp>
        <p:nvSpPr>
          <p:cNvPr id="9" name="Rectangle 8"/>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spTree>
    <p:extLst>
      <p:ext uri="{BB962C8B-B14F-4D97-AF65-F5344CB8AC3E}">
        <p14:creationId xmlns:p14="http://schemas.microsoft.com/office/powerpoint/2010/main" val="547789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28650" y="6356351"/>
            <a:ext cx="2057400" cy="365125"/>
          </a:xfrm>
          <a:prstGeom prst="rect">
            <a:avLst/>
          </a:prstGeom>
          <a:ln/>
        </p:spPr>
        <p:txBody>
          <a:bodyPr/>
          <a:lstStyle>
            <a:lvl1pPr>
              <a:defRPr/>
            </a:lvl1pPr>
          </a:lstStyle>
          <a:p>
            <a:pPr>
              <a:defRPr/>
            </a:pPr>
            <a:endParaRPr lang="en-GB"/>
          </a:p>
        </p:txBody>
      </p:sp>
      <p:sp>
        <p:nvSpPr>
          <p:cNvPr id="6" name="Footer Placeholder 5"/>
          <p:cNvSpPr>
            <a:spLocks noGrp="1" noChangeArrowheads="1"/>
          </p:cNvSpPr>
          <p:nvPr>
            <p:ph type="ftr" sz="quarter" idx="11"/>
          </p:nvPr>
        </p:nvSpPr>
        <p:spPr>
          <a:xfrm>
            <a:off x="3028950" y="6356351"/>
            <a:ext cx="3086100" cy="365125"/>
          </a:xfrm>
          <a:prstGeom prst="rect">
            <a:avLst/>
          </a:prstGeom>
          <a:ln/>
        </p:spPr>
        <p:txBody>
          <a:bodyPr/>
          <a:lstStyle>
            <a:lvl1pPr>
              <a:defRPr/>
            </a:lvl1pPr>
          </a:lstStyle>
          <a:p>
            <a:pPr>
              <a:defRPr/>
            </a:pPr>
            <a:endParaRPr lang="en-GB"/>
          </a:p>
        </p:txBody>
      </p:sp>
      <p:sp>
        <p:nvSpPr>
          <p:cNvPr id="7" name="Slide Number Placeholder 6"/>
          <p:cNvSpPr>
            <a:spLocks noGrp="1" noChangeArrowheads="1"/>
          </p:cNvSpPr>
          <p:nvPr>
            <p:ph type="sldNum" sz="quarter" idx="12"/>
          </p:nvPr>
        </p:nvSpPr>
        <p:spPr>
          <a:xfrm>
            <a:off x="6457950" y="6356351"/>
            <a:ext cx="2057400" cy="365125"/>
          </a:xfrm>
          <a:prstGeom prst="rect">
            <a:avLst/>
          </a:prstGeom>
          <a:ln/>
        </p:spPr>
        <p:txBody>
          <a:bodyPr/>
          <a:lstStyle>
            <a:lvl1pPr>
              <a:defRPr/>
            </a:lvl1pPr>
          </a:lstStyle>
          <a:p>
            <a:fld id="{AC3C1421-63B3-4A5C-9DAB-5F3AA27ABDDB}" type="slidenum">
              <a:rPr lang="en-GB"/>
              <a:pPr/>
              <a:t>‹#›</a:t>
            </a:fld>
            <a:endParaRPr lang="en-GB"/>
          </a:p>
        </p:txBody>
      </p:sp>
    </p:spTree>
    <p:extLst>
      <p:ext uri="{BB962C8B-B14F-4D97-AF65-F5344CB8AC3E}">
        <p14:creationId xmlns:p14="http://schemas.microsoft.com/office/powerpoint/2010/main" val="2250124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Rectangle 10"/>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9" r:id="rId5"/>
    <p:sldLayoutId id="2147483654" r:id="rId6"/>
    <p:sldLayoutId id="2147483681" r:id="rId7"/>
  </p:sldLayoutIdLst>
  <p:txStyles>
    <p:titleStyle>
      <a:lvl1pPr algn="l" defTabSz="914400" rtl="0" eaLnBrk="1" latinLnBrk="0" hangingPunct="1">
        <a:spcBef>
          <a:spcPct val="0"/>
        </a:spcBef>
        <a:buNone/>
        <a:defRPr sz="3600" b="0" kern="1200">
          <a:solidFill>
            <a:srgbClr val="0E73B9"/>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m0J25zcYS20?list=PL55XqDjybyL8zrxriH0uQYRjF_ZZa10xY"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tcard.tcd.i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8675" y="3420809"/>
            <a:ext cx="7500939" cy="554850"/>
          </a:xfrm>
        </p:spPr>
        <p:txBody>
          <a:bodyPr/>
          <a:lstStyle/>
          <a:p>
            <a:r>
              <a:rPr lang="en-GB"/>
              <a:t>Academic Registry</a:t>
            </a:r>
          </a:p>
        </p:txBody>
      </p:sp>
      <p:sp>
        <p:nvSpPr>
          <p:cNvPr id="3" name="Subtitle 2"/>
          <p:cNvSpPr>
            <a:spLocks noGrp="1"/>
          </p:cNvSpPr>
          <p:nvPr>
            <p:ph type="subTitle" idx="1"/>
          </p:nvPr>
        </p:nvSpPr>
        <p:spPr>
          <a:xfrm>
            <a:off x="828676" y="4052187"/>
            <a:ext cx="7500938" cy="680101"/>
          </a:xfrm>
        </p:spPr>
        <p:txBody>
          <a:bodyPr/>
          <a:lstStyle/>
          <a:p>
            <a:pPr>
              <a:spcBef>
                <a:spcPts val="0"/>
              </a:spcBef>
              <a:defRPr/>
            </a:pPr>
            <a:endParaRPr lang="en-IE" altLang="en-GB"/>
          </a:p>
          <a:p>
            <a:pPr>
              <a:defRPr/>
            </a:pPr>
            <a:endParaRPr lang="en-US" altLang="en-GB" b="1"/>
          </a:p>
        </p:txBody>
      </p:sp>
      <p:sp>
        <p:nvSpPr>
          <p:cNvPr id="6" name="Text Placeholder 5"/>
          <p:cNvSpPr>
            <a:spLocks noGrp="1"/>
          </p:cNvSpPr>
          <p:nvPr>
            <p:ph type="body" sz="quarter" idx="10"/>
          </p:nvPr>
        </p:nvSpPr>
        <p:spPr>
          <a:xfrm>
            <a:off x="828675" y="5360130"/>
            <a:ext cx="4679325" cy="979374"/>
          </a:xfrm>
        </p:spPr>
        <p:txBody>
          <a:bodyPr/>
          <a:lstStyle/>
          <a:p>
            <a:r>
              <a:rPr lang="en-US" altLang="en-GB"/>
              <a:t>Kate Whelan</a:t>
            </a:r>
          </a:p>
          <a:p>
            <a:r>
              <a:rPr lang="en-US" altLang="en-GB" b="0"/>
              <a:t>Service Desk Supervisor</a:t>
            </a:r>
          </a:p>
          <a:p>
            <a:r>
              <a:rPr lang="en-IE" b="0">
                <a:cs typeface="ApexNew-Book"/>
              </a:rPr>
              <a:t>Academic Registry</a:t>
            </a:r>
          </a:p>
          <a:p>
            <a:pPr fontAlgn="base">
              <a:spcBef>
                <a:spcPct val="0"/>
              </a:spcBef>
              <a:spcAft>
                <a:spcPct val="0"/>
              </a:spcAft>
            </a:pPr>
            <a:r>
              <a:rPr lang="en-IE" b="0">
                <a:cs typeface="ApexNew-Book"/>
              </a:rPr>
              <a:t>Trinity College Dublin, The University of Dublin</a:t>
            </a:r>
          </a:p>
          <a:p>
            <a:endParaRPr lang="en-IE" b="0">
              <a:cs typeface="ApexNew-Book"/>
            </a:endParaRPr>
          </a:p>
        </p:txBody>
      </p:sp>
    </p:spTree>
    <p:extLst>
      <p:ext uri="{BB962C8B-B14F-4D97-AF65-F5344CB8AC3E}">
        <p14:creationId xmlns:p14="http://schemas.microsoft.com/office/powerpoint/2010/main" val="279550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4AB2B-893E-42E5-BBA1-271C10F26AFA}"/>
              </a:ext>
            </a:extLst>
          </p:cNvPr>
          <p:cNvSpPr>
            <a:spLocks noGrp="1"/>
          </p:cNvSpPr>
          <p:nvPr>
            <p:ph type="title"/>
          </p:nvPr>
        </p:nvSpPr>
        <p:spPr/>
        <p:txBody>
          <a:bodyPr/>
          <a:lstStyle/>
          <a:p>
            <a:r>
              <a:rPr lang="en-IE" b="1"/>
              <a:t>What is the Academic Registry? </a:t>
            </a:r>
            <a:endParaRPr lang="en-IE"/>
          </a:p>
        </p:txBody>
      </p:sp>
      <p:pic>
        <p:nvPicPr>
          <p:cNvPr id="5" name="Online Media 3" title="Welcome to the Academic Registry">
            <a:hlinkClick r:id="" action="ppaction://noaction"/>
            <a:extLst>
              <a:ext uri="{FF2B5EF4-FFF2-40B4-BE49-F238E27FC236}">
                <a16:creationId xmlns:a16="http://schemas.microsoft.com/office/drawing/2014/main" id="{D27BFE8C-2D6E-123A-95ED-62906F4EC254}"/>
              </a:ext>
            </a:extLst>
          </p:cNvPr>
          <p:cNvPicPr>
            <a:picLocks noRot="1" noChangeAspect="1"/>
          </p:cNvPicPr>
          <p:nvPr>
            <a:videoFile r:link="rId1"/>
          </p:nvPr>
        </p:nvPicPr>
        <p:blipFill>
          <a:blip r:embed="rId3"/>
          <a:stretch>
            <a:fillRect/>
          </a:stretch>
        </p:blipFill>
        <p:spPr>
          <a:xfrm>
            <a:off x="914400" y="1276508"/>
            <a:ext cx="7282229" cy="4327751"/>
          </a:xfrm>
          <a:prstGeom prst="rect">
            <a:avLst/>
          </a:prstGeom>
        </p:spPr>
      </p:pic>
    </p:spTree>
    <p:extLst>
      <p:ext uri="{BB962C8B-B14F-4D97-AF65-F5344CB8AC3E}">
        <p14:creationId xmlns:p14="http://schemas.microsoft.com/office/powerpoint/2010/main" val="2402616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85737" y="639712"/>
            <a:ext cx="6068868" cy="2437083"/>
          </a:xfrm>
        </p:spPr>
        <p:txBody>
          <a:bodyPr vert="horz" lIns="0" tIns="0" rIns="0" bIns="0" rtlCol="0" anchor="t">
            <a:noAutofit/>
          </a:bodyPr>
          <a:lstStyle/>
          <a:p>
            <a:pPr marL="257175" indent="-257175"/>
            <a:r>
              <a:rPr lang="en-IE" b="1"/>
              <a:t>Available in your </a:t>
            </a:r>
            <a:r>
              <a:rPr lang="en-IE"/>
              <a:t>my.tcd.ie portal </a:t>
            </a:r>
          </a:p>
          <a:p>
            <a:pPr marL="257175" indent="-257175"/>
            <a:r>
              <a:rPr lang="en-IE" sz="1400"/>
              <a:t>Proof of registration letter which can be used for:</a:t>
            </a:r>
          </a:p>
          <a:p>
            <a:pPr marL="495300" lvl="1" indent="-257175">
              <a:spcBef>
                <a:spcPts val="600"/>
              </a:spcBef>
              <a:buFont typeface="Wingdings" panose="05000000000000000000" pitchFamily="2" charset="2"/>
              <a:buChar char="ü"/>
            </a:pPr>
            <a:r>
              <a:rPr lang="en-IE" sz="1400"/>
              <a:t>Bank account set up, PPSN application, IRP Application, Proof of Address</a:t>
            </a:r>
            <a:endParaRPr lang="en-IE" sz="800" b="1">
              <a:ea typeface="Calibri"/>
              <a:cs typeface="Calibri"/>
            </a:endParaRPr>
          </a:p>
          <a:p>
            <a:pPr marL="257175" indent="-257175"/>
            <a:r>
              <a:rPr lang="en-IE" b="1"/>
              <a:t>Documents provided by Academic Registry</a:t>
            </a:r>
          </a:p>
          <a:p>
            <a:pPr marL="495300" lvl="1" indent="-257175">
              <a:spcBef>
                <a:spcPts val="600"/>
              </a:spcBef>
              <a:buFont typeface="Wingdings" panose="05000000000000000000" pitchFamily="2" charset="2"/>
              <a:buChar char="ü"/>
            </a:pPr>
            <a:r>
              <a:rPr lang="en-IE" sz="1400"/>
              <a:t>Validation of forms to confirm your student status</a:t>
            </a:r>
            <a:endParaRPr lang="en-IE" sz="1400">
              <a:ea typeface="Calibri"/>
              <a:cs typeface="Calibri"/>
            </a:endParaRPr>
          </a:p>
          <a:p>
            <a:pPr marL="495300" lvl="1" indent="-257175">
              <a:spcBef>
                <a:spcPts val="600"/>
              </a:spcBef>
              <a:buFont typeface="Wingdings" panose="05000000000000000000" pitchFamily="2" charset="2"/>
              <a:buChar char="ü"/>
            </a:pPr>
            <a:r>
              <a:rPr lang="en-IE" sz="1400"/>
              <a:t>Transcripts – Postgraduate Research, Undergraduate &amp; Visiting </a:t>
            </a:r>
          </a:p>
          <a:p>
            <a:pPr marL="495300" lvl="1" indent="-257175">
              <a:spcBef>
                <a:spcPts val="600"/>
              </a:spcBef>
              <a:buFont typeface="Wingdings" panose="05000000000000000000" pitchFamily="2" charset="2"/>
              <a:buChar char="ü"/>
            </a:pPr>
            <a:r>
              <a:rPr lang="en-IE" sz="1400"/>
              <a:t>Student History letter</a:t>
            </a:r>
          </a:p>
          <a:p>
            <a:pPr marL="495300" lvl="1" indent="-257175">
              <a:spcBef>
                <a:spcPts val="600"/>
              </a:spcBef>
              <a:buFont typeface="Wingdings" panose="05000000000000000000" pitchFamily="2" charset="2"/>
              <a:buChar char="ü"/>
            </a:pPr>
            <a:r>
              <a:rPr lang="en-IE" sz="1400">
                <a:ea typeface="Calibri"/>
                <a:cs typeface="Calibri"/>
              </a:rPr>
              <a:t>Government Funding Forms</a:t>
            </a:r>
          </a:p>
          <a:p>
            <a:pPr marL="238125" lvl="1" indent="0">
              <a:buNone/>
            </a:pPr>
            <a:endParaRPr lang="en-IE" sz="1400" b="1"/>
          </a:p>
          <a:p>
            <a:pPr marL="238125" lvl="1" indent="0">
              <a:buNone/>
            </a:pPr>
            <a:endParaRPr lang="en-IE" sz="1400"/>
          </a:p>
        </p:txBody>
      </p:sp>
      <p:sp>
        <p:nvSpPr>
          <p:cNvPr id="2" name="Title 1"/>
          <p:cNvSpPr>
            <a:spLocks noGrp="1"/>
          </p:cNvSpPr>
          <p:nvPr>
            <p:ph type="title"/>
          </p:nvPr>
        </p:nvSpPr>
        <p:spPr>
          <a:xfrm>
            <a:off x="277584" y="125277"/>
            <a:ext cx="8052029" cy="520779"/>
          </a:xfrm>
        </p:spPr>
        <p:txBody>
          <a:bodyPr/>
          <a:lstStyle/>
          <a:p>
            <a:r>
              <a:rPr lang="en-IE" b="1"/>
              <a:t>Documentation</a:t>
            </a:r>
          </a:p>
        </p:txBody>
      </p:sp>
      <p:pic>
        <p:nvPicPr>
          <p:cNvPr id="5" name="Picture 4" descr="Icon&#10;&#10;Description automatically generated">
            <a:extLst>
              <a:ext uri="{FF2B5EF4-FFF2-40B4-BE49-F238E27FC236}">
                <a16:creationId xmlns:a16="http://schemas.microsoft.com/office/drawing/2014/main" id="{912F8C66-F388-E03F-608F-81F0C32BE8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884" y="637379"/>
            <a:ext cx="2387290" cy="2314250"/>
          </a:xfrm>
          <a:prstGeom prst="rect">
            <a:avLst/>
          </a:prstGeom>
        </p:spPr>
      </p:pic>
      <p:pic>
        <p:nvPicPr>
          <p:cNvPr id="7" name="Picture 6" descr="A sign with a red circle and a black and white circle with a black text&#10;&#10;AI-generated content may be incorrect.">
            <a:extLst>
              <a:ext uri="{FF2B5EF4-FFF2-40B4-BE49-F238E27FC236}">
                <a16:creationId xmlns:a16="http://schemas.microsoft.com/office/drawing/2014/main" id="{89A99FE0-1A5A-5524-7946-864EF1BDF6EC}"/>
              </a:ext>
            </a:extLst>
          </p:cNvPr>
          <p:cNvPicPr>
            <a:picLocks noChangeAspect="1"/>
          </p:cNvPicPr>
          <p:nvPr/>
        </p:nvPicPr>
        <p:blipFill>
          <a:blip r:embed="rId3"/>
          <a:stretch>
            <a:fillRect/>
          </a:stretch>
        </p:blipFill>
        <p:spPr>
          <a:xfrm>
            <a:off x="6111224" y="4179135"/>
            <a:ext cx="3028950" cy="2028825"/>
          </a:xfrm>
          <a:prstGeom prst="rect">
            <a:avLst/>
          </a:prstGeom>
        </p:spPr>
      </p:pic>
      <p:sp>
        <p:nvSpPr>
          <p:cNvPr id="10" name="Title 1">
            <a:extLst>
              <a:ext uri="{FF2B5EF4-FFF2-40B4-BE49-F238E27FC236}">
                <a16:creationId xmlns:a16="http://schemas.microsoft.com/office/drawing/2014/main" id="{908B1366-48B1-216C-00C5-4867EFC32114}"/>
              </a:ext>
            </a:extLst>
          </p:cNvPr>
          <p:cNvSpPr txBox="1">
            <a:spLocks/>
          </p:cNvSpPr>
          <p:nvPr/>
        </p:nvSpPr>
        <p:spPr>
          <a:xfrm>
            <a:off x="277584" y="3463731"/>
            <a:ext cx="780709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3600" b="0" kern="1200">
                <a:solidFill>
                  <a:srgbClr val="0E73B9"/>
                </a:solidFill>
                <a:latin typeface="+mj-lt"/>
                <a:ea typeface="+mj-ea"/>
                <a:cs typeface="+mj-cs"/>
              </a:defRPr>
            </a:lvl1pPr>
          </a:lstStyle>
          <a:p>
            <a:r>
              <a:rPr lang="en-IE" b="1"/>
              <a:t>Your student record</a:t>
            </a:r>
          </a:p>
        </p:txBody>
      </p:sp>
      <p:sp>
        <p:nvSpPr>
          <p:cNvPr id="12" name="Text Placeholder 2">
            <a:extLst>
              <a:ext uri="{FF2B5EF4-FFF2-40B4-BE49-F238E27FC236}">
                <a16:creationId xmlns:a16="http://schemas.microsoft.com/office/drawing/2014/main" id="{B44F30F6-293E-02E8-B3BF-D1564EB9ECA8}"/>
              </a:ext>
            </a:extLst>
          </p:cNvPr>
          <p:cNvSpPr txBox="1">
            <a:spLocks/>
          </p:cNvSpPr>
          <p:nvPr/>
        </p:nvSpPr>
        <p:spPr>
          <a:xfrm>
            <a:off x="317167" y="4053250"/>
            <a:ext cx="5431220" cy="2472391"/>
          </a:xfrm>
          <a:prstGeom prst="rect">
            <a:avLst/>
          </a:prstGeom>
        </p:spPr>
        <p:txBody>
          <a:bodyPr vert="horz" lIns="0" tIns="0" rIns="0" bIns="0" rtlCol="0" anchor="t">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indent="-79375"/>
            <a:r>
              <a:rPr lang="en-GB" sz="1400" u="sng"/>
              <a:t>You</a:t>
            </a:r>
            <a:r>
              <a:rPr lang="en-GB" sz="1400" b="0"/>
              <a:t> can update home &amp; term addresses and contact numbers at any time in </a:t>
            </a:r>
            <a:r>
              <a:rPr lang="en-GB" sz="1400"/>
              <a:t>my.tcd.ie - Maintain Student Record</a:t>
            </a:r>
            <a:r>
              <a:rPr lang="en-GB" sz="1400" b="0"/>
              <a:t>.</a:t>
            </a:r>
            <a:endParaRPr lang="en-GB" sz="1400" b="0">
              <a:ea typeface="Calibri"/>
              <a:cs typeface="Calibri"/>
            </a:endParaRPr>
          </a:p>
          <a:p>
            <a:pPr indent="-79375"/>
            <a:r>
              <a:rPr lang="en-GB" sz="1400" b="0"/>
              <a:t>Details such as name, gender, date of birth or nationality - can only be updated by the Academic Registry, once a student has registered.  Complete a </a:t>
            </a:r>
            <a:r>
              <a:rPr lang="en-GB" sz="1400" b="0" i="1"/>
              <a:t>Change of Personal Details Form </a:t>
            </a:r>
            <a:r>
              <a:rPr lang="en-GB" sz="1400" b="0"/>
              <a:t>and submit it along with official documentation.  </a:t>
            </a:r>
          </a:p>
          <a:p>
            <a:pPr indent="-79375"/>
            <a:r>
              <a:rPr lang="en-GB" sz="1400" b="0"/>
              <a:t>Note – Where any name changes have been completed, a new student card can be issued free of charge, once the update is in place.</a:t>
            </a:r>
          </a:p>
          <a:p>
            <a:pPr indent="-79375"/>
            <a:endParaRPr lang="en-GB" sz="1550" b="0"/>
          </a:p>
          <a:p>
            <a:pPr indent="-79375"/>
            <a:endParaRPr lang="en-IE" sz="1550" b="0">
              <a:ea typeface="Calibri"/>
              <a:cs typeface="Calibri"/>
            </a:endParaRPr>
          </a:p>
        </p:txBody>
      </p:sp>
    </p:spTree>
    <p:extLst>
      <p:ext uri="{BB962C8B-B14F-4D97-AF65-F5344CB8AC3E}">
        <p14:creationId xmlns:p14="http://schemas.microsoft.com/office/powerpoint/2010/main" val="1997035441"/>
      </p:ext>
    </p:extLst>
  </p:cSld>
  <p:clrMapOvr>
    <a:masterClrMapping/>
  </p:clrMapOvr>
  <mc:AlternateContent xmlns:mc="http://schemas.openxmlformats.org/markup-compatibility/2006" xmlns:p14="http://schemas.microsoft.com/office/powerpoint/2010/main">
    <mc:Choice Requires="p14">
      <p:transition spd="slow" p14:dur="2000" advTm="43316"/>
    </mc:Choice>
    <mc:Fallback xmlns="">
      <p:transition spd="slow" advTm="433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403834" y="914483"/>
            <a:ext cx="4740166" cy="4455998"/>
          </a:xfrm>
          <a:prstGeom prst="rect">
            <a:avLst/>
          </a:prstGeom>
        </p:spPr>
      </p:pic>
      <p:sp>
        <p:nvSpPr>
          <p:cNvPr id="2" name="Title 1"/>
          <p:cNvSpPr>
            <a:spLocks noGrp="1"/>
          </p:cNvSpPr>
          <p:nvPr>
            <p:ph type="title"/>
          </p:nvPr>
        </p:nvSpPr>
        <p:spPr>
          <a:xfrm>
            <a:off x="325820" y="181324"/>
            <a:ext cx="7500939" cy="561600"/>
          </a:xfrm>
        </p:spPr>
        <p:txBody>
          <a:bodyPr/>
          <a:lstStyle/>
          <a:p>
            <a:r>
              <a:rPr lang="en-IE" b="1"/>
              <a:t>Student Registration </a:t>
            </a:r>
          </a:p>
        </p:txBody>
      </p:sp>
      <p:sp>
        <p:nvSpPr>
          <p:cNvPr id="3" name="TextBox 2"/>
          <p:cNvSpPr txBox="1"/>
          <p:nvPr/>
        </p:nvSpPr>
        <p:spPr>
          <a:xfrm>
            <a:off x="325820" y="914483"/>
            <a:ext cx="4547932" cy="5755422"/>
          </a:xfrm>
          <a:prstGeom prst="rect">
            <a:avLst/>
          </a:prstGeom>
          <a:noFill/>
        </p:spPr>
        <p:txBody>
          <a:bodyPr wrap="square" lIns="91440" tIns="45720" rIns="91440" bIns="45720" rtlCol="0" anchor="t">
            <a:spAutoFit/>
          </a:bodyPr>
          <a:lstStyle/>
          <a:p>
            <a:r>
              <a:rPr lang="en-IE" sz="1600"/>
              <a:t>Register online at </a:t>
            </a:r>
            <a:r>
              <a:rPr lang="en-IE" sz="1600" b="1"/>
              <a:t>my.tcd.ie</a:t>
            </a:r>
            <a:r>
              <a:rPr lang="en-IE" sz="1600"/>
              <a:t>.</a:t>
            </a:r>
          </a:p>
          <a:p>
            <a:endParaRPr lang="en-IE" sz="1600"/>
          </a:p>
          <a:p>
            <a:r>
              <a:rPr lang="en-IE" sz="1600"/>
              <a:t>Students will be taken through an eight-step process – make sure to complete all steps fully or you will not be deemed registered!</a:t>
            </a:r>
          </a:p>
          <a:p>
            <a:endParaRPr lang="en-IE" sz="1600"/>
          </a:p>
          <a:p>
            <a:r>
              <a:rPr lang="en-IE" sz="1600"/>
              <a:t>The reasons you might not be able to complete registration: </a:t>
            </a:r>
          </a:p>
          <a:p>
            <a:endParaRPr lang="en-IE" sz="1600"/>
          </a:p>
          <a:p>
            <a:pPr marL="285750" indent="-285750">
              <a:buFont typeface="Arial" panose="020B0604020202020204" pitchFamily="34" charset="0"/>
              <a:buChar char="•"/>
            </a:pPr>
            <a:r>
              <a:rPr lang="en-IE" sz="1600"/>
              <a:t>Garda Vetting outstanding</a:t>
            </a:r>
          </a:p>
          <a:p>
            <a:pPr marL="285750" indent="-285750">
              <a:buFont typeface="Arial" panose="020B0604020202020204" pitchFamily="34" charset="0"/>
              <a:buChar char="•"/>
            </a:pPr>
            <a:r>
              <a:rPr lang="en-IE" sz="1600"/>
              <a:t>Funding or scholarship outstanding</a:t>
            </a:r>
          </a:p>
          <a:p>
            <a:pPr marL="285750" indent="-285750">
              <a:buFont typeface="Arial" panose="020B0604020202020204" pitchFamily="34" charset="0"/>
              <a:buChar char="•"/>
            </a:pPr>
            <a:r>
              <a:rPr lang="en-IE" sz="1600"/>
              <a:t>Departmental Waivers outstanding</a:t>
            </a:r>
          </a:p>
          <a:p>
            <a:endParaRPr lang="en-IE" sz="1600"/>
          </a:p>
          <a:p>
            <a:r>
              <a:rPr lang="en-IE" sz="1600"/>
              <a:t>The deadline to complete registration is 6</a:t>
            </a:r>
            <a:r>
              <a:rPr lang="en-IE" sz="1600" baseline="30000"/>
              <a:t>th</a:t>
            </a:r>
            <a:r>
              <a:rPr lang="en-IE" sz="1600"/>
              <a:t> October.  You will continue to receive automatic reminders and warning messages up until that date – DO NOT IGNORE.   </a:t>
            </a:r>
          </a:p>
          <a:p>
            <a:endParaRPr lang="en-IE" sz="1600"/>
          </a:p>
          <a:p>
            <a:r>
              <a:rPr lang="en-IE" sz="1600"/>
              <a:t>If you continue to have any difficulty registering as we approach the deadline, reach out to us by logging an enquiry at </a:t>
            </a:r>
            <a:r>
              <a:rPr lang="en-IE" sz="1600" b="1"/>
              <a:t>ask.tcd.ie. </a:t>
            </a:r>
          </a:p>
          <a:p>
            <a:endParaRPr lang="en-IE" sz="1600"/>
          </a:p>
          <a:p>
            <a:endParaRPr lang="en-IE" sz="1600"/>
          </a:p>
        </p:txBody>
      </p:sp>
    </p:spTree>
    <p:extLst>
      <p:ext uri="{BB962C8B-B14F-4D97-AF65-F5344CB8AC3E}">
        <p14:creationId xmlns:p14="http://schemas.microsoft.com/office/powerpoint/2010/main" val="2485698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D96DD-A25C-0258-3F4E-AC50D08BB0C0}"/>
              </a:ext>
            </a:extLst>
          </p:cNvPr>
          <p:cNvSpPr>
            <a:spLocks noGrp="1"/>
          </p:cNvSpPr>
          <p:nvPr>
            <p:ph type="title"/>
          </p:nvPr>
        </p:nvSpPr>
        <p:spPr/>
        <p:txBody>
          <a:bodyPr/>
          <a:lstStyle/>
          <a:p>
            <a:r>
              <a:rPr lang="en-IE" b="1"/>
              <a:t>Registration Tasks: </a:t>
            </a:r>
            <a:endParaRPr lang="en-IE"/>
          </a:p>
        </p:txBody>
      </p:sp>
      <p:sp>
        <p:nvSpPr>
          <p:cNvPr id="3" name="Text Placeholder 2">
            <a:extLst>
              <a:ext uri="{FF2B5EF4-FFF2-40B4-BE49-F238E27FC236}">
                <a16:creationId xmlns:a16="http://schemas.microsoft.com/office/drawing/2014/main" id="{DA574643-5804-DFE6-6CA6-F7BA948B4719}"/>
              </a:ext>
            </a:extLst>
          </p:cNvPr>
          <p:cNvSpPr>
            <a:spLocks noGrp="1"/>
          </p:cNvSpPr>
          <p:nvPr>
            <p:ph type="body" sz="quarter" idx="10"/>
          </p:nvPr>
        </p:nvSpPr>
        <p:spPr>
          <a:xfrm>
            <a:off x="828675" y="1253985"/>
            <a:ext cx="7500938" cy="4040188"/>
          </a:xfrm>
        </p:spPr>
        <p:txBody>
          <a:bodyPr vert="horz" lIns="0" tIns="0" rIns="0" bIns="0" rtlCol="0" anchor="t">
            <a:noAutofit/>
          </a:bodyPr>
          <a:lstStyle/>
          <a:p>
            <a:r>
              <a:rPr lang="en-IE" sz="1600" b="0"/>
              <a:t>Below is an example of how </a:t>
            </a:r>
            <a:r>
              <a:rPr lang="en-IE" sz="1600"/>
              <a:t>my.tcd.ie </a:t>
            </a:r>
            <a:r>
              <a:rPr lang="en-IE" sz="1600" b="0"/>
              <a:t>will appear when registration opens.  Any task yet to be completed will be marked with a red X as shown below.  Once a task is completed, a green tick will appear. </a:t>
            </a:r>
          </a:p>
          <a:p>
            <a:endParaRPr lang="en-IE"/>
          </a:p>
          <a:p>
            <a:endParaRPr lang="en-IE"/>
          </a:p>
        </p:txBody>
      </p:sp>
      <p:pic>
        <p:nvPicPr>
          <p:cNvPr id="6" name="Picture 5">
            <a:extLst>
              <a:ext uri="{FF2B5EF4-FFF2-40B4-BE49-F238E27FC236}">
                <a16:creationId xmlns:a16="http://schemas.microsoft.com/office/drawing/2014/main" id="{AE1A59D0-21B6-30C6-86FB-1709775CDE82}"/>
              </a:ext>
            </a:extLst>
          </p:cNvPr>
          <p:cNvPicPr>
            <a:picLocks noChangeAspect="1"/>
          </p:cNvPicPr>
          <p:nvPr/>
        </p:nvPicPr>
        <p:blipFill>
          <a:blip r:embed="rId2"/>
          <a:stretch>
            <a:fillRect/>
          </a:stretch>
        </p:blipFill>
        <p:spPr>
          <a:xfrm>
            <a:off x="1432918" y="2523581"/>
            <a:ext cx="5906012" cy="3360711"/>
          </a:xfrm>
          <a:prstGeom prst="rect">
            <a:avLst/>
          </a:prstGeom>
        </p:spPr>
      </p:pic>
    </p:spTree>
    <p:extLst>
      <p:ext uri="{BB962C8B-B14F-4D97-AF65-F5344CB8AC3E}">
        <p14:creationId xmlns:p14="http://schemas.microsoft.com/office/powerpoint/2010/main" val="1696840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clip art id cards"/>
          <p:cNvSpPr>
            <a:spLocks noChangeAspect="1" noChangeArrowheads="1"/>
          </p:cNvSpPr>
          <p:nvPr/>
        </p:nvSpPr>
        <p:spPr bwMode="auto">
          <a:xfrm>
            <a:off x="1259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E" sz="1350"/>
          </a:p>
        </p:txBody>
      </p:sp>
      <p:sp>
        <p:nvSpPr>
          <p:cNvPr id="3" name="AutoShape 4" descr="Image result for clip art id cards"/>
          <p:cNvSpPr>
            <a:spLocks noChangeAspect="1" noChangeArrowheads="1"/>
          </p:cNvSpPr>
          <p:nvPr/>
        </p:nvSpPr>
        <p:spPr bwMode="auto">
          <a:xfrm>
            <a:off x="1373981" y="863205"/>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IE" sz="1350"/>
          </a:p>
        </p:txBody>
      </p:sp>
      <p:sp>
        <p:nvSpPr>
          <p:cNvPr id="9" name="Title 1"/>
          <p:cNvSpPr txBox="1">
            <a:spLocks/>
          </p:cNvSpPr>
          <p:nvPr/>
        </p:nvSpPr>
        <p:spPr>
          <a:xfrm>
            <a:off x="383379" y="39940"/>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3600" b="0" kern="1200">
                <a:solidFill>
                  <a:srgbClr val="0E73B9"/>
                </a:solidFill>
                <a:latin typeface="+mj-lt"/>
                <a:ea typeface="+mj-ea"/>
                <a:cs typeface="+mj-cs"/>
              </a:defRPr>
            </a:lvl1pPr>
          </a:lstStyle>
          <a:p>
            <a:r>
              <a:rPr lang="en-IE" b="1"/>
              <a:t>Student ID Card</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90854">
            <a:off x="5450506" y="2057122"/>
            <a:ext cx="3355856" cy="209741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TextBox 10"/>
          <p:cNvSpPr txBox="1"/>
          <p:nvPr/>
        </p:nvSpPr>
        <p:spPr>
          <a:xfrm>
            <a:off x="383379" y="728031"/>
            <a:ext cx="4909862" cy="5632311"/>
          </a:xfrm>
          <a:prstGeom prst="rect">
            <a:avLst/>
          </a:prstGeom>
        </p:spPr>
        <p:style>
          <a:lnRef idx="3">
            <a:schemeClr val="lt1"/>
          </a:lnRef>
          <a:fillRef idx="1">
            <a:schemeClr val="accent2"/>
          </a:fillRef>
          <a:effectRef idx="1">
            <a:schemeClr val="accent2"/>
          </a:effectRef>
          <a:fontRef idx="minor">
            <a:schemeClr val="lt1"/>
          </a:fontRef>
        </p:style>
        <p:txBody>
          <a:bodyPr wrap="square" lIns="91440" tIns="45720" rIns="91440" bIns="45720" rtlCol="0" anchor="t">
            <a:spAutoFit/>
          </a:bodyPr>
          <a:lstStyle/>
          <a:p>
            <a:pPr>
              <a:buSzPts val="1000"/>
              <a:tabLst>
                <a:tab pos="457200" algn="l"/>
              </a:tabLst>
            </a:pPr>
            <a:r>
              <a:rPr lang="en-IE" sz="1800">
                <a:solidFill>
                  <a:schemeClr val="bg1"/>
                </a:solidFill>
                <a:effectLst/>
                <a:latin typeface="Calibri"/>
                <a:ea typeface="Times New Roman" panose="02020603050405020304" pitchFamily="18" charset="0"/>
                <a:cs typeface="Calibri"/>
              </a:rPr>
              <a:t>After completing registration you can apply for your Trinity ID card (TCard).</a:t>
            </a:r>
          </a:p>
          <a:p>
            <a:pPr>
              <a:buSzPts val="1000"/>
              <a:tabLst>
                <a:tab pos="457200" algn="l"/>
              </a:tabLst>
            </a:pPr>
            <a:endParaRPr lang="en-IE">
              <a:solidFill>
                <a:schemeClr val="bg1"/>
              </a:solidFill>
              <a:latin typeface="Calibri" panose="020F0502020204030204" pitchFamily="34" charset="0"/>
              <a:ea typeface="Times New Roman" panose="02020603050405020304" pitchFamily="18" charset="0"/>
            </a:endParaRPr>
          </a:p>
          <a:p>
            <a:pPr>
              <a:buSzPts val="1000"/>
              <a:tabLst>
                <a:tab pos="457200" algn="l"/>
              </a:tabLst>
            </a:pPr>
            <a:r>
              <a:rPr lang="en-IE">
                <a:solidFill>
                  <a:schemeClr val="bg1"/>
                </a:solidFill>
                <a:latin typeface="Calibri" panose="020F0502020204030204" pitchFamily="34" charset="0"/>
                <a:ea typeface="Times New Roman" panose="02020603050405020304" pitchFamily="18" charset="0"/>
              </a:rPr>
              <a:t>You should </a:t>
            </a:r>
            <a:r>
              <a:rPr lang="en-IE">
                <a:solidFill>
                  <a:schemeClr val="bg1"/>
                </a:solidFill>
                <a:effectLst/>
                <a:latin typeface="Calibri" panose="020F0502020204030204" pitchFamily="34" charset="0"/>
                <a:ea typeface="Times New Roman" panose="02020603050405020304" pitchFamily="18" charset="0"/>
              </a:rPr>
              <a:t>upload your </a:t>
            </a:r>
            <a:r>
              <a:rPr lang="en-IE">
                <a:solidFill>
                  <a:schemeClr val="bg1"/>
                </a:solidFill>
                <a:latin typeface="Calibri" panose="020F0502020204030204" pitchFamily="34" charset="0"/>
                <a:ea typeface="Times New Roman" panose="02020603050405020304" pitchFamily="18" charset="0"/>
              </a:rPr>
              <a:t>passport style</a:t>
            </a:r>
            <a:r>
              <a:rPr lang="en-IE">
                <a:solidFill>
                  <a:schemeClr val="bg1"/>
                </a:solidFill>
                <a:effectLst/>
                <a:latin typeface="Calibri" panose="020F0502020204030204" pitchFamily="34" charset="0"/>
                <a:ea typeface="Times New Roman" panose="02020603050405020304" pitchFamily="18" charset="0"/>
              </a:rPr>
              <a:t> </a:t>
            </a:r>
            <a:r>
              <a:rPr lang="en-IE">
                <a:solidFill>
                  <a:schemeClr val="bg1"/>
                </a:solidFill>
                <a:latin typeface="Calibri" panose="020F0502020204030204" pitchFamily="34" charset="0"/>
                <a:ea typeface="Times New Roman" panose="02020603050405020304" pitchFamily="18" charset="0"/>
              </a:rPr>
              <a:t>image at </a:t>
            </a:r>
            <a:r>
              <a:rPr lang="en-IE" b="1" u="sng">
                <a:solidFill>
                  <a:schemeClr val="bg1"/>
                </a:solidFill>
                <a:latin typeface="Calibri" panose="020F0502020204030204" pitchFamily="34" charset="0"/>
                <a:ea typeface="Times New Roman" panose="02020603050405020304" pitchFamily="18" charset="0"/>
                <a:hlinkClick r:id="rId3"/>
              </a:rPr>
              <a:t>www.tcard.tcd.ie</a:t>
            </a:r>
            <a:r>
              <a:rPr lang="en-IE">
                <a:solidFill>
                  <a:schemeClr val="bg1"/>
                </a:solidFill>
                <a:latin typeface="Calibri" panose="020F0502020204030204" pitchFamily="34" charset="0"/>
                <a:ea typeface="Times New Roman" panose="02020603050405020304" pitchFamily="18" charset="0"/>
              </a:rPr>
              <a:t>, and your card can be </a:t>
            </a:r>
            <a:r>
              <a:rPr lang="en-IE">
                <a:solidFill>
                  <a:schemeClr val="bg1"/>
                </a:solidFill>
                <a:effectLst/>
                <a:latin typeface="Calibri" panose="020F0502020204030204" pitchFamily="34" charset="0"/>
                <a:ea typeface="Times New Roman" panose="02020603050405020304" pitchFamily="18" charset="0"/>
              </a:rPr>
              <a:t>collected from the Orientation Hub, located in front square, 48 hours later.  Bring </a:t>
            </a:r>
            <a:r>
              <a:rPr lang="en-IE">
                <a:solidFill>
                  <a:schemeClr val="bg1"/>
                </a:solidFill>
                <a:latin typeface="Calibri" panose="020F0502020204030204" pitchFamily="34" charset="0"/>
                <a:ea typeface="Times New Roman" panose="02020603050405020304" pitchFamily="18" charset="0"/>
              </a:rPr>
              <a:t>a hard copy of your ID (driver’s licence, passport, national identity card) when collecting your card. </a:t>
            </a:r>
          </a:p>
          <a:p>
            <a:pPr lvl="0">
              <a:buSzPts val="1000"/>
              <a:tabLst>
                <a:tab pos="457200" algn="l"/>
              </a:tabLst>
            </a:pPr>
            <a:endParaRPr lang="en-IE">
              <a:solidFill>
                <a:schemeClr val="bg1"/>
              </a:solidFill>
              <a:latin typeface="Calibri" panose="020F0502020204030204" pitchFamily="34" charset="0"/>
              <a:ea typeface="Times New Roman" panose="02020603050405020304" pitchFamily="18" charset="0"/>
            </a:endParaRPr>
          </a:p>
          <a:p>
            <a:pPr lvl="0">
              <a:buSzPts val="1000"/>
              <a:tabLst>
                <a:tab pos="457200" algn="l"/>
              </a:tabLst>
            </a:pPr>
            <a:r>
              <a:rPr lang="en-IE">
                <a:solidFill>
                  <a:schemeClr val="bg1"/>
                </a:solidFill>
                <a:latin typeface="Calibri"/>
                <a:ea typeface="Times New Roman" panose="02020603050405020304" pitchFamily="18" charset="0"/>
                <a:cs typeface="Calibri"/>
              </a:rPr>
              <a:t>When you get your card, it’s ‘good to go’ and ready for building, gym and library access.  If you wish to load money on to the card go to the TCard website and you can top up there from Monday the 14</a:t>
            </a:r>
            <a:r>
              <a:rPr lang="en-IE" baseline="30000">
                <a:solidFill>
                  <a:schemeClr val="bg1"/>
                </a:solidFill>
                <a:latin typeface="Calibri"/>
                <a:ea typeface="Times New Roman" panose="02020603050405020304" pitchFamily="18" charset="0"/>
                <a:cs typeface="Calibri"/>
              </a:rPr>
              <a:t>th</a:t>
            </a:r>
            <a:r>
              <a:rPr lang="en-IE">
                <a:solidFill>
                  <a:schemeClr val="bg1"/>
                </a:solidFill>
                <a:latin typeface="Calibri"/>
                <a:ea typeface="Times New Roman" panose="02020603050405020304" pitchFamily="18" charset="0"/>
                <a:cs typeface="Calibri"/>
              </a:rPr>
              <a:t> September.  </a:t>
            </a:r>
            <a:endParaRPr lang="en-IE">
              <a:solidFill>
                <a:schemeClr val="bg1"/>
              </a:solidFill>
              <a:effectLst/>
              <a:latin typeface="Calibri"/>
              <a:ea typeface="Times New Roman" panose="02020603050405020304" pitchFamily="18" charset="0"/>
              <a:cs typeface="Calibri"/>
            </a:endParaRPr>
          </a:p>
          <a:p>
            <a:pPr lvl="0">
              <a:buSzPts val="1000"/>
              <a:tabLst>
                <a:tab pos="457200" algn="l"/>
              </a:tabLst>
            </a:pPr>
            <a:endParaRPr lang="en-IE">
              <a:solidFill>
                <a:schemeClr val="bg1"/>
              </a:solidFill>
              <a:latin typeface="Calibri" panose="020F0502020204030204" pitchFamily="34" charset="0"/>
              <a:ea typeface="Times New Roman" panose="02020603050405020304" pitchFamily="18" charset="0"/>
              <a:cs typeface="Calibri"/>
            </a:endParaRPr>
          </a:p>
          <a:p>
            <a:pPr>
              <a:buSzPts val="1000"/>
              <a:tabLst>
                <a:tab pos="457200" algn="l"/>
              </a:tabLst>
            </a:pPr>
            <a:r>
              <a:rPr lang="en-IE">
                <a:solidFill>
                  <a:schemeClr val="bg1"/>
                </a:solidFill>
                <a:latin typeface="Calibri"/>
                <a:ea typeface="Times New Roman" panose="02020603050405020304" pitchFamily="18" charset="0"/>
                <a:cs typeface="Calibri"/>
              </a:rPr>
              <a:t>If you lose your ID card, come to the Academic Registry Service Desk for a replacement for a fee of €20.</a:t>
            </a:r>
            <a:endParaRPr lang="en-IE">
              <a:solidFill>
                <a:schemeClr val="bg1"/>
              </a:solidFill>
              <a:latin typeface="Calibri" panose="020F0502020204030204" pitchFamily="34" charset="0"/>
              <a:ea typeface="Times New Roman" panose="02020603050405020304" pitchFamily="18" charset="0"/>
              <a:cs typeface="Calibri"/>
            </a:endParaRPr>
          </a:p>
          <a:p>
            <a:pPr>
              <a:buSzPts val="1000"/>
              <a:tabLst>
                <a:tab pos="457200" algn="l"/>
              </a:tabLst>
            </a:pPr>
            <a:endParaRPr lang="en-IE">
              <a:solidFill>
                <a:schemeClr val="bg1"/>
              </a:solidFill>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984093080"/>
      </p:ext>
    </p:extLst>
  </p:cSld>
  <p:clrMapOvr>
    <a:masterClrMapping/>
  </p:clrMapOvr>
  <mc:AlternateContent xmlns:mc="http://schemas.openxmlformats.org/markup-compatibility/2006" xmlns:p14="http://schemas.microsoft.com/office/powerpoint/2010/main">
    <mc:Choice Requires="p14">
      <p:transition spd="slow" p14:dur="2000" advTm="32085"/>
    </mc:Choice>
    <mc:Fallback xmlns="">
      <p:transition spd="slow" advTm="3208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DE4DB-BCA0-CEDB-D45A-444158B8A5E5}"/>
              </a:ext>
            </a:extLst>
          </p:cNvPr>
          <p:cNvSpPr>
            <a:spLocks noGrp="1"/>
          </p:cNvSpPr>
          <p:nvPr>
            <p:ph type="title"/>
          </p:nvPr>
        </p:nvSpPr>
        <p:spPr>
          <a:xfrm>
            <a:off x="821530" y="79200"/>
            <a:ext cx="7500939" cy="561600"/>
          </a:xfrm>
        </p:spPr>
        <p:txBody>
          <a:bodyPr/>
          <a:lstStyle/>
          <a:p>
            <a:r>
              <a:rPr lang="en-GB" b="1"/>
              <a:t>Practical tips and what to keep in mind</a:t>
            </a:r>
            <a:endParaRPr lang="en-IE" b="1"/>
          </a:p>
        </p:txBody>
      </p:sp>
      <p:sp>
        <p:nvSpPr>
          <p:cNvPr id="3" name="Text Placeholder 2">
            <a:extLst>
              <a:ext uri="{FF2B5EF4-FFF2-40B4-BE49-F238E27FC236}">
                <a16:creationId xmlns:a16="http://schemas.microsoft.com/office/drawing/2014/main" id="{3F39163E-95C8-E2E3-17EB-F3B7F819274B}"/>
              </a:ext>
            </a:extLst>
          </p:cNvPr>
          <p:cNvSpPr>
            <a:spLocks noGrp="1"/>
          </p:cNvSpPr>
          <p:nvPr>
            <p:ph type="body" sz="quarter" idx="10"/>
          </p:nvPr>
        </p:nvSpPr>
        <p:spPr>
          <a:xfrm>
            <a:off x="820737" y="795528"/>
            <a:ext cx="7637462" cy="5666549"/>
          </a:xfrm>
        </p:spPr>
        <p:txBody>
          <a:bodyPr vert="horz" lIns="0" tIns="0" rIns="0" bIns="0" rtlCol="0" anchor="t">
            <a:noAutofit/>
          </a:bodyPr>
          <a:lstStyle/>
          <a:p>
            <a:r>
              <a:rPr lang="en-IE" sz="1750"/>
              <a:t>Register early:  </a:t>
            </a:r>
            <a:r>
              <a:rPr lang="en-IE" sz="1750" b="0"/>
              <a:t>Don’t delay registration.  Until you register, certain services (such as ID card, sports centre access etc.) will not be available to you.</a:t>
            </a:r>
            <a:endParaRPr lang="en-IE" sz="1750" b="0">
              <a:ea typeface="Calibri"/>
              <a:cs typeface="Calibri"/>
            </a:endParaRPr>
          </a:p>
          <a:p>
            <a:r>
              <a:rPr lang="en-IE" sz="1750"/>
              <a:t>Keep track of deadlines:  </a:t>
            </a:r>
            <a:r>
              <a:rPr lang="en-IE" sz="1750" b="0"/>
              <a:t>For module enrolment, fee payments etc.  Missing deadlines may cause problems.</a:t>
            </a:r>
            <a:endParaRPr lang="en-IE" sz="1750" b="0">
              <a:ea typeface="Calibri"/>
              <a:cs typeface="Calibri"/>
            </a:endParaRPr>
          </a:p>
          <a:p>
            <a:r>
              <a:rPr lang="en-IE" sz="1750"/>
              <a:t>Check your email and my.tcd.ie regularly:  </a:t>
            </a:r>
            <a:r>
              <a:rPr lang="en-IE" sz="1750" b="0"/>
              <a:t>We will send important information through my.tcd.ie (</a:t>
            </a:r>
            <a:r>
              <a:rPr lang="en-IE" sz="1750" b="0" err="1"/>
              <a:t>intray</a:t>
            </a:r>
            <a:r>
              <a:rPr lang="en-IE" sz="1750" b="0"/>
              <a:t> messages) and to your Trinity email address.</a:t>
            </a:r>
            <a:endParaRPr lang="en-IE" sz="1750" b="0">
              <a:ea typeface="Calibri"/>
              <a:cs typeface="Calibri"/>
            </a:endParaRPr>
          </a:p>
          <a:p>
            <a:r>
              <a:rPr lang="en-IE" sz="1750"/>
              <a:t>Ask questions: If you’re unsure about something:  </a:t>
            </a:r>
            <a:r>
              <a:rPr lang="en-IE" sz="1750" b="0"/>
              <a:t>The Service Desk team are there to help.</a:t>
            </a:r>
            <a:endParaRPr lang="en-IE" sz="1750" b="0">
              <a:ea typeface="Calibri"/>
              <a:cs typeface="Calibri"/>
            </a:endParaRPr>
          </a:p>
          <a:p>
            <a:r>
              <a:rPr lang="en-IE" sz="1750"/>
              <a:t>Keep copies of your letters/documentation: </a:t>
            </a:r>
            <a:r>
              <a:rPr lang="en-IE" sz="1750" b="0"/>
              <a:t>Proof of registration, transcripts etc. are useful for many purposes outside of college (bank, PPSN, visas, internships, etc.).</a:t>
            </a:r>
            <a:endParaRPr lang="en-IE" sz="1750" b="0">
              <a:ea typeface="Calibri"/>
              <a:cs typeface="Calibri"/>
            </a:endParaRPr>
          </a:p>
          <a:p>
            <a:r>
              <a:rPr lang="en-GB" sz="1750"/>
              <a:t>If something goes wrong (withdrawal, illness, missing exams): </a:t>
            </a:r>
            <a:r>
              <a:rPr lang="en-GB" sz="1750" b="0"/>
              <a:t>Contact your Course Admin/ Supervisor straight away and they will engage with our Student Cases team on your behalf.</a:t>
            </a:r>
            <a:endParaRPr lang="en-GB" sz="1750" b="0">
              <a:ea typeface="Calibri"/>
              <a:cs typeface="Calibri"/>
            </a:endParaRPr>
          </a:p>
          <a:p>
            <a:r>
              <a:rPr lang="en-IE" sz="1750"/>
              <a:t>Know your support options: </a:t>
            </a:r>
            <a:r>
              <a:rPr lang="en-IE" sz="1750" b="0"/>
              <a:t>The Academic Registry is one piece of the support structure in Trinity. There is also Student Learning Development, Disability Service, Counselling, Student Union etc.  If you need help, don't wait to reach out.</a:t>
            </a:r>
            <a:endParaRPr lang="en-IE" sz="1750" b="0">
              <a:ea typeface="Calibri"/>
              <a:cs typeface="Calibri"/>
            </a:endParaRPr>
          </a:p>
          <a:p>
            <a:endParaRPr lang="en-IE" b="0"/>
          </a:p>
          <a:p>
            <a:endParaRPr lang="en-IE" b="0"/>
          </a:p>
        </p:txBody>
      </p:sp>
    </p:spTree>
    <p:extLst>
      <p:ext uri="{BB962C8B-B14F-4D97-AF65-F5344CB8AC3E}">
        <p14:creationId xmlns:p14="http://schemas.microsoft.com/office/powerpoint/2010/main" val="1135226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ded Corner 4"/>
          <p:cNvSpPr/>
          <p:nvPr/>
        </p:nvSpPr>
        <p:spPr>
          <a:xfrm>
            <a:off x="547171" y="2010769"/>
            <a:ext cx="2507986" cy="3056828"/>
          </a:xfrm>
          <a:prstGeom prst="foldedCorner">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IE" b="1"/>
              <a:t>If you need to post any documentation please send it to:</a:t>
            </a:r>
          </a:p>
          <a:p>
            <a:pPr algn="ctr"/>
            <a:endParaRPr lang="en-IE" b="1"/>
          </a:p>
          <a:p>
            <a:pPr algn="ctr"/>
            <a:r>
              <a:rPr lang="en-IE" b="1"/>
              <a:t>Academic Registry, </a:t>
            </a:r>
          </a:p>
          <a:p>
            <a:pPr algn="ctr"/>
            <a:r>
              <a:rPr lang="en-IE" b="1"/>
              <a:t>Watts Building,</a:t>
            </a:r>
          </a:p>
          <a:p>
            <a:pPr algn="ctr"/>
            <a:r>
              <a:rPr lang="en-IE" b="1"/>
              <a:t>Trinity College, </a:t>
            </a:r>
          </a:p>
          <a:p>
            <a:pPr algn="ctr"/>
            <a:r>
              <a:rPr lang="en-IE" b="1"/>
              <a:t>Dublin 2</a:t>
            </a:r>
          </a:p>
        </p:txBody>
      </p:sp>
      <p:sp>
        <p:nvSpPr>
          <p:cNvPr id="2" name="Title 1"/>
          <p:cNvSpPr>
            <a:spLocks noGrp="1"/>
          </p:cNvSpPr>
          <p:nvPr>
            <p:ph type="title"/>
          </p:nvPr>
        </p:nvSpPr>
        <p:spPr/>
        <p:txBody>
          <a:bodyPr/>
          <a:lstStyle/>
          <a:p>
            <a:r>
              <a:rPr lang="en-IE" b="1"/>
              <a:t>Our Location on Campus</a:t>
            </a:r>
          </a:p>
        </p:txBody>
      </p:sp>
      <p:sp>
        <p:nvSpPr>
          <p:cNvPr id="3" name="Text Placeholder 2"/>
          <p:cNvSpPr>
            <a:spLocks noGrp="1"/>
          </p:cNvSpPr>
          <p:nvPr>
            <p:ph type="body" sz="quarter" idx="10"/>
          </p:nvPr>
        </p:nvSpPr>
        <p:spPr>
          <a:xfrm>
            <a:off x="752755" y="1510382"/>
            <a:ext cx="7576858" cy="484129"/>
          </a:xfrm>
        </p:spPr>
        <p:txBody>
          <a:bodyPr/>
          <a:lstStyle/>
          <a:p>
            <a:r>
              <a:rPr lang="en-IE" b="0"/>
              <a:t>We are located in the Watts Building at the East End of campus. </a:t>
            </a:r>
          </a:p>
        </p:txBody>
      </p:sp>
      <p:sp>
        <p:nvSpPr>
          <p:cNvPr id="4" name="Text Placeholder 2">
            <a:extLst>
              <a:ext uri="{FF2B5EF4-FFF2-40B4-BE49-F238E27FC236}">
                <a16:creationId xmlns:a16="http://schemas.microsoft.com/office/drawing/2014/main" id="{8D7E40BD-1556-8FF5-E876-B697132B1D78}"/>
              </a:ext>
            </a:extLst>
          </p:cNvPr>
          <p:cNvSpPr txBox="1">
            <a:spLocks/>
          </p:cNvSpPr>
          <p:nvPr/>
        </p:nvSpPr>
        <p:spPr>
          <a:xfrm>
            <a:off x="649224" y="5347618"/>
            <a:ext cx="7576858" cy="1007462"/>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b="0"/>
              <a:t>Submit enquiries at ask.tcd.ie </a:t>
            </a:r>
            <a:r>
              <a:rPr lang="en-IE"/>
              <a:t>🌐💌✉️📩</a:t>
            </a:r>
            <a:endParaRPr lang="en-IE" b="0"/>
          </a:p>
          <a:p>
            <a:r>
              <a:rPr lang="en-IE" b="0"/>
              <a:t>Call us on +353 1 896 4500 </a:t>
            </a:r>
            <a:r>
              <a:rPr lang="en-IE"/>
              <a:t>☎️📞📱📲</a:t>
            </a:r>
            <a:endParaRPr lang="en-IE" b="0"/>
          </a:p>
          <a:p>
            <a:endParaRPr lang="en-IE" b="0"/>
          </a:p>
          <a:p>
            <a:r>
              <a:rPr lang="en-IE" b="0"/>
              <a:t> </a:t>
            </a:r>
          </a:p>
        </p:txBody>
      </p:sp>
      <p:pic>
        <p:nvPicPr>
          <p:cNvPr id="8" name="Picture 7" descr="A map of a college campus&#10;&#10;AI-generated content may be incorrect.">
            <a:extLst>
              <a:ext uri="{FF2B5EF4-FFF2-40B4-BE49-F238E27FC236}">
                <a16:creationId xmlns:a16="http://schemas.microsoft.com/office/drawing/2014/main" id="{B9BEEBC7-ED77-8CED-69EC-63A4D8C30A1D}"/>
              </a:ext>
            </a:extLst>
          </p:cNvPr>
          <p:cNvPicPr>
            <a:picLocks noChangeAspect="1"/>
          </p:cNvPicPr>
          <p:nvPr/>
        </p:nvPicPr>
        <p:blipFill>
          <a:blip r:embed="rId2"/>
          <a:stretch>
            <a:fillRect/>
          </a:stretch>
        </p:blipFill>
        <p:spPr>
          <a:xfrm>
            <a:off x="3051401" y="2007493"/>
            <a:ext cx="4860890" cy="3056545"/>
          </a:xfrm>
          <a:prstGeom prst="rect">
            <a:avLst/>
          </a:prstGeom>
        </p:spPr>
      </p:pic>
    </p:spTree>
    <p:extLst>
      <p:ext uri="{BB962C8B-B14F-4D97-AF65-F5344CB8AC3E}">
        <p14:creationId xmlns:p14="http://schemas.microsoft.com/office/powerpoint/2010/main" val="2837694051"/>
      </p:ext>
    </p:extLst>
  </p:cSld>
  <p:clrMapOvr>
    <a:masterClrMapping/>
  </p:clrMapOvr>
  <mc:AlternateContent xmlns:mc="http://schemas.openxmlformats.org/markup-compatibility/2006" xmlns:p14="http://schemas.microsoft.com/office/powerpoint/2010/main">
    <mc:Choice Requires="p14">
      <p:transition spd="slow" p14:dur="2000" advTm="27220"/>
    </mc:Choice>
    <mc:Fallback xmlns="">
      <p:transition spd="slow" advTm="2722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9999" y="1580175"/>
            <a:ext cx="7500939" cy="554850"/>
          </a:xfrm>
        </p:spPr>
        <p:txBody>
          <a:bodyPr/>
          <a:lstStyle/>
          <a:p>
            <a:r>
              <a:rPr lang="en-GB"/>
              <a:t>Thanks!</a:t>
            </a:r>
          </a:p>
        </p:txBody>
      </p:sp>
      <p:pic>
        <p:nvPicPr>
          <p:cNvPr id="9" name="Picture 8">
            <a:extLst>
              <a:ext uri="{FF2B5EF4-FFF2-40B4-BE49-F238E27FC236}">
                <a16:creationId xmlns:a16="http://schemas.microsoft.com/office/drawing/2014/main" id="{D08D01F0-D69E-83D4-4E2E-38A620BEAF16}"/>
              </a:ext>
            </a:extLst>
          </p:cNvPr>
          <p:cNvPicPr>
            <a:picLocks noChangeAspect="1"/>
          </p:cNvPicPr>
          <p:nvPr/>
        </p:nvPicPr>
        <p:blipFill>
          <a:blip r:embed="rId2"/>
          <a:srcRect/>
          <a:stretch/>
        </p:blipFill>
        <p:spPr>
          <a:xfrm>
            <a:off x="360653" y="3227003"/>
            <a:ext cx="1858522" cy="1858522"/>
          </a:xfrm>
          <a:prstGeom prst="rect">
            <a:avLst/>
          </a:prstGeom>
        </p:spPr>
      </p:pic>
      <p:pic>
        <p:nvPicPr>
          <p:cNvPr id="13" name="Picture 12">
            <a:extLst>
              <a:ext uri="{FF2B5EF4-FFF2-40B4-BE49-F238E27FC236}">
                <a16:creationId xmlns:a16="http://schemas.microsoft.com/office/drawing/2014/main" id="{36C71C93-B938-B74B-2534-4322BFBB64C5}"/>
              </a:ext>
            </a:extLst>
          </p:cNvPr>
          <p:cNvPicPr>
            <a:picLocks noChangeAspect="1"/>
          </p:cNvPicPr>
          <p:nvPr/>
        </p:nvPicPr>
        <p:blipFill>
          <a:blip r:embed="rId3"/>
          <a:srcRect/>
          <a:stretch/>
        </p:blipFill>
        <p:spPr>
          <a:xfrm>
            <a:off x="3469212" y="3227003"/>
            <a:ext cx="1858522" cy="1858522"/>
          </a:xfrm>
          <a:prstGeom prst="rect">
            <a:avLst/>
          </a:prstGeom>
        </p:spPr>
      </p:pic>
      <p:pic>
        <p:nvPicPr>
          <p:cNvPr id="15" name="Picture 14">
            <a:extLst>
              <a:ext uri="{FF2B5EF4-FFF2-40B4-BE49-F238E27FC236}">
                <a16:creationId xmlns:a16="http://schemas.microsoft.com/office/drawing/2014/main" id="{1DC58019-08E0-BC06-3700-ADA7D920FC2B}"/>
              </a:ext>
            </a:extLst>
          </p:cNvPr>
          <p:cNvPicPr>
            <a:picLocks noChangeAspect="1"/>
          </p:cNvPicPr>
          <p:nvPr/>
        </p:nvPicPr>
        <p:blipFill>
          <a:blip r:embed="rId4"/>
          <a:srcRect/>
          <a:stretch/>
        </p:blipFill>
        <p:spPr>
          <a:xfrm>
            <a:off x="6564827" y="3227003"/>
            <a:ext cx="1858522" cy="1858522"/>
          </a:xfrm>
          <a:prstGeom prst="rect">
            <a:avLst/>
          </a:prstGeom>
        </p:spPr>
      </p:pic>
      <p:sp>
        <p:nvSpPr>
          <p:cNvPr id="17" name="Text Placeholder 6">
            <a:extLst>
              <a:ext uri="{FF2B5EF4-FFF2-40B4-BE49-F238E27FC236}">
                <a16:creationId xmlns:a16="http://schemas.microsoft.com/office/drawing/2014/main" id="{5FD695F4-F10A-49E2-D308-9828D905B3B8}"/>
              </a:ext>
            </a:extLst>
          </p:cNvPr>
          <p:cNvSpPr txBox="1">
            <a:spLocks/>
          </p:cNvSpPr>
          <p:nvPr/>
        </p:nvSpPr>
        <p:spPr>
          <a:xfrm>
            <a:off x="309005" y="5270230"/>
            <a:ext cx="1974658" cy="635794"/>
          </a:xfrm>
          <a:prstGeom prst="rect">
            <a:avLst/>
          </a:prstGeom>
        </p:spPr>
        <p:txBody>
          <a:bodyPr lIns="0" tIns="0" rIns="0" bIns="0" anchor="t"/>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1350" b="1"/>
              <a:t>@</a:t>
            </a:r>
            <a:r>
              <a:rPr lang="en-IE" sz="1350" b="1" err="1"/>
              <a:t>tcd_academicregistry</a:t>
            </a:r>
            <a:endParaRPr lang="en-IE" sz="1350" b="1"/>
          </a:p>
          <a:p>
            <a:endParaRPr lang="en-GB" sz="1350"/>
          </a:p>
        </p:txBody>
      </p:sp>
      <p:sp>
        <p:nvSpPr>
          <p:cNvPr id="21" name="Text Placeholder 6">
            <a:extLst>
              <a:ext uri="{FF2B5EF4-FFF2-40B4-BE49-F238E27FC236}">
                <a16:creationId xmlns:a16="http://schemas.microsoft.com/office/drawing/2014/main" id="{D563C434-BD91-07F5-2581-B2D9F5A83A0D}"/>
              </a:ext>
            </a:extLst>
          </p:cNvPr>
          <p:cNvSpPr txBox="1">
            <a:spLocks/>
          </p:cNvSpPr>
          <p:nvPr/>
        </p:nvSpPr>
        <p:spPr>
          <a:xfrm>
            <a:off x="3466238" y="5261950"/>
            <a:ext cx="2003815" cy="651669"/>
          </a:xfrm>
          <a:prstGeom prst="rect">
            <a:avLst/>
          </a:prstGeom>
        </p:spPr>
        <p:txBody>
          <a:bodyPr lIns="0" tIns="0" rIns="0" bIns="0" anchor="t"/>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pt-BR" sz="1350" b="1"/>
              <a:t>Academic Registry Trinity College Dublin</a:t>
            </a:r>
            <a:endParaRPr lang="en-GB" sz="1350">
              <a:ea typeface="Calibri"/>
              <a:cs typeface="Calibri"/>
            </a:endParaRPr>
          </a:p>
        </p:txBody>
      </p:sp>
      <p:sp>
        <p:nvSpPr>
          <p:cNvPr id="23" name="Text Placeholder 6">
            <a:extLst>
              <a:ext uri="{FF2B5EF4-FFF2-40B4-BE49-F238E27FC236}">
                <a16:creationId xmlns:a16="http://schemas.microsoft.com/office/drawing/2014/main" id="{415D421F-C383-14BE-3060-9E825ADEEFD6}"/>
              </a:ext>
            </a:extLst>
          </p:cNvPr>
          <p:cNvSpPr txBox="1">
            <a:spLocks/>
          </p:cNvSpPr>
          <p:nvPr/>
        </p:nvSpPr>
        <p:spPr>
          <a:xfrm>
            <a:off x="6572765" y="5273531"/>
            <a:ext cx="2092721" cy="635794"/>
          </a:xfrm>
          <a:prstGeom prst="rect">
            <a:avLst/>
          </a:prstGeom>
        </p:spPr>
        <p:txBody>
          <a:bodyPr lIns="0" tIns="0" rIns="0" bIns="0" anchor="t"/>
          <a:lstStyle>
            <a:lvl1pPr marL="0" indent="0" algn="l" defTabSz="914377" rtl="0" eaLnBrk="1" latinLnBrk="0" hangingPunct="1">
              <a:spcBef>
                <a:spcPts val="0"/>
              </a:spcBef>
              <a:buFont typeface="Arial" pitchFamily="34" charset="0"/>
              <a:buNone/>
              <a:defRPr sz="1800" kern="1200">
                <a:solidFill>
                  <a:schemeClr val="tx2"/>
                </a:solidFill>
                <a:latin typeface="+mn-lt"/>
                <a:ea typeface="+mn-ea"/>
                <a:cs typeface="+mn-cs"/>
              </a:defRPr>
            </a:lvl1pPr>
            <a:lvl2pPr marL="342900" indent="-342900" algn="l" defTabSz="914377" rtl="0" eaLnBrk="1" latinLnBrk="0" hangingPunct="1">
              <a:spcBef>
                <a:spcPct val="2000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pt-BR" sz="1350" b="1"/>
              <a:t>Academic Registry - Trinity College Dublin</a:t>
            </a:r>
            <a:endParaRPr lang="en-GB" sz="1350">
              <a:ea typeface="Calibri"/>
              <a:cs typeface="Calibri"/>
            </a:endParaRPr>
          </a:p>
        </p:txBody>
      </p:sp>
      <p:cxnSp>
        <p:nvCxnSpPr>
          <p:cNvPr id="25" name="Straight Connector 24">
            <a:extLst>
              <a:ext uri="{FF2B5EF4-FFF2-40B4-BE49-F238E27FC236}">
                <a16:creationId xmlns:a16="http://schemas.microsoft.com/office/drawing/2014/main" id="{48E78E64-8309-D227-DF52-5D29F44D9B5A}"/>
              </a:ext>
              <a:ext uri="{C183D7F6-B498-43B3-948B-1728B52AA6E4}">
                <adec:decorative xmlns:adec="http://schemas.microsoft.com/office/drawing/2017/decorative" val="1"/>
              </a:ext>
            </a:extLst>
          </p:cNvPr>
          <p:cNvCxnSpPr/>
          <p:nvPr/>
        </p:nvCxnSpPr>
        <p:spPr>
          <a:xfrm>
            <a:off x="2726329" y="3093719"/>
            <a:ext cx="0" cy="3267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39BA95D-1BE5-3054-059C-430A5FD5714C}"/>
              </a:ext>
              <a:ext uri="{C183D7F6-B498-43B3-948B-1728B52AA6E4}">
                <adec:decorative xmlns:adec="http://schemas.microsoft.com/office/drawing/2017/decorative" val="1"/>
              </a:ext>
            </a:extLst>
          </p:cNvPr>
          <p:cNvCxnSpPr/>
          <p:nvPr/>
        </p:nvCxnSpPr>
        <p:spPr>
          <a:xfrm>
            <a:off x="5938315" y="3093719"/>
            <a:ext cx="0" cy="3267000"/>
          </a:xfrm>
          <a:prstGeom prst="line">
            <a:avLst/>
          </a:prstGeom>
          <a:ln w="6350">
            <a:solidFill>
              <a:srgbClr val="5055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263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1530" y="3143972"/>
            <a:ext cx="7500939" cy="2043325"/>
          </a:xfrm>
        </p:spPr>
        <p:txBody>
          <a:bodyPr/>
          <a:lstStyle/>
          <a:p>
            <a:pPr algn="ctr"/>
            <a:r>
              <a:rPr lang="en-GB" sz="4400" b="1">
                <a:solidFill>
                  <a:srgbClr val="0E73B9"/>
                </a:solidFill>
              </a:rPr>
              <a:t>Best of luck in your time at Trinity!</a:t>
            </a:r>
          </a:p>
        </p:txBody>
      </p:sp>
    </p:spTree>
    <p:extLst>
      <p:ext uri="{BB962C8B-B14F-4D97-AF65-F5344CB8AC3E}">
        <p14:creationId xmlns:p14="http://schemas.microsoft.com/office/powerpoint/2010/main" val="4001820483"/>
      </p:ext>
    </p:extLst>
  </p:cSld>
  <p:clrMapOvr>
    <a:masterClrMapping/>
  </p:clrMapOvr>
</p:sld>
</file>

<file path=ppt/theme/theme1.xml><?xml version="1.0" encoding="utf-8"?>
<a:theme xmlns:a="http://schemas.openxmlformats.org/drawingml/2006/main" name="Trinity College Dublin">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TCD_PPT_Calibri_Option2</Template>
  <TotalTime>0</TotalTime>
  <Words>805</Words>
  <Application>Microsoft Office PowerPoint</Application>
  <PresentationFormat>On-screen Show (4:3)</PresentationFormat>
  <Paragraphs>71</Paragraphs>
  <Slides>10</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ApexNew-Book</vt:lpstr>
      <vt:lpstr>Arial</vt:lpstr>
      <vt:lpstr>Calibri</vt:lpstr>
      <vt:lpstr>Minion Pro</vt:lpstr>
      <vt:lpstr>Wingdings</vt:lpstr>
      <vt:lpstr>Trinity College Dublin</vt:lpstr>
      <vt:lpstr>Academic Registry</vt:lpstr>
      <vt:lpstr>What is the Academic Registry? </vt:lpstr>
      <vt:lpstr>Documentation</vt:lpstr>
      <vt:lpstr>Student Registration </vt:lpstr>
      <vt:lpstr>Registration Tasks: </vt:lpstr>
      <vt:lpstr>PowerPoint Presentation</vt:lpstr>
      <vt:lpstr>Practical tips and what to keep in mind</vt:lpstr>
      <vt:lpstr>Our Location on Campus</vt:lpstr>
      <vt:lpstr>Thanks!</vt:lpstr>
      <vt:lpstr>Best of luck in your time at Trinity!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Parent Orientation</dc:title>
  <dc:creator>Pierce Maguire</dc:creator>
  <cp:lastModifiedBy>Eimear Rouine</cp:lastModifiedBy>
  <cp:revision>2</cp:revision>
  <cp:lastPrinted>2017-09-11T09:17:38Z</cp:lastPrinted>
  <dcterms:created xsi:type="dcterms:W3CDTF">2015-09-10T15:18:36Z</dcterms:created>
  <dcterms:modified xsi:type="dcterms:W3CDTF">2026-09-09T09:23:48Z</dcterms:modified>
</cp:coreProperties>
</file>